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6" r:id="rId4"/>
    <p:sldId id="261" r:id="rId5"/>
    <p:sldId id="258" r:id="rId6"/>
    <p:sldId id="259" r:id="rId7"/>
    <p:sldId id="260" r:id="rId8"/>
    <p:sldId id="262" r:id="rId9"/>
    <p:sldId id="264" r:id="rId10"/>
    <p:sldId id="265" r:id="rId11"/>
    <p:sldId id="267" r:id="rId12"/>
    <p:sldId id="268" r:id="rId13"/>
    <p:sldId id="269" r:id="rId14"/>
    <p:sldId id="270" r:id="rId15"/>
    <p:sldId id="271" r:id="rId16"/>
    <p:sldId id="272" r:id="rId17"/>
    <p:sldId id="273" r:id="rId18"/>
    <p:sldId id="274" r:id="rId19"/>
    <p:sldId id="276" r:id="rId20"/>
    <p:sldId id="277" r:id="rId21"/>
    <p:sldId id="278" r:id="rId22"/>
    <p:sldId id="26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Долгошеев Дмитрий Романович" initials="ДДР" lastIdx="1" clrIdx="0">
    <p:extLst>
      <p:ext uri="{19B8F6BF-5375-455C-9EA6-DF929625EA0E}">
        <p15:presenceInfo xmlns:p15="http://schemas.microsoft.com/office/powerpoint/2012/main" userId="S::drdolgosheev@edu.hse.ru::6028fecc-8f2c-4093-9cfe-d1193ff8eb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2"/>
    <p:restoredTop sz="96327"/>
  </p:normalViewPr>
  <p:slideViewPr>
    <p:cSldViewPr snapToGrid="0" snapToObjects="1">
      <p:cViewPr>
        <p:scale>
          <a:sx n="101" d="100"/>
          <a:sy n="101" d="100"/>
        </p:scale>
        <p:origin x="2312" y="1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09T16:58:57.046" idx="1">
    <p:pos x="1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ru-RU"/>
              <a:t>Образец заголовка</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46C117F-5CCF-4837-BE5F-2B92066CAFAF}" type="datetimeFigureOut">
              <a:rPr lang="en-US" dirty="0"/>
              <a:t>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84EB90BD-B6CE-46B7-997F-7313B992CCDC}" type="datetimeFigureOut">
              <a:rPr lang="en-US" dirty="0"/>
              <a:t>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ru-RU"/>
              <a:t>Образец заголовка</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CDB9D11F-B188-461D-B23F-39381795C052}" type="datetimeFigureOut">
              <a:rPr lang="en-US" dirty="0"/>
              <a:t>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2E6D8D9-55A2-4063-B0F3-121F44549695}" type="datetimeFigureOut">
              <a:rPr lang="en-US" dirty="0"/>
              <a:t>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ru-RU"/>
              <a:t>Образец заголовка</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D4B24536-994D-4021-A283-9F449C0DB509}" type="datetimeFigureOut">
              <a:rPr lang="en-US" dirty="0"/>
              <a:t>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3CBBBB78-C96F-47B7-AB17-D852CA960AC9}" type="datetimeFigureOut">
              <a:rPr lang="en-US" dirty="0"/>
              <a:t>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2/9/21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ru-RU"/>
              <a:t>Образец заголовка</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30578ACC-22D6-47C1-A373-4FD133E34F3C}" type="datetimeFigureOut">
              <a:rPr lang="en-US" dirty="0"/>
              <a:t>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ru-RU"/>
              <a:t>Образец заголовка</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0322" y="3030008"/>
            <a:ext cx="4698355" cy="290617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594123" y="3030008"/>
            <a:ext cx="4700059" cy="290617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ru-RU"/>
              <a:t>Образец заголовка</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E331444B-B92B-4E27-8C94-BB93EAF5CB18}" type="datetimeFigureOut">
              <a:rPr lang="en-US" dirty="0"/>
              <a:t>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363EFA5E-FA76-400D-B3DC-F0BA90E6D107}" type="datetimeFigureOut">
              <a:rPr lang="en-US" dirty="0"/>
              <a:t>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2/9/21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neuronus.com/stat/1304-kak-obnaruzhit-i-raspoznat-tekst-s-kartinki.html" TargetMode="External"/><Relationship Id="rId2" Type="http://schemas.openxmlformats.org/officeDocument/2006/relationships/hyperlink" Target="https://vc.ru/services/70836-pochemu-ii-slozhno-raspoznat-tekst-na-foto-i-kak-emu-v-etom-pomoch-poshagovaya-instrukciy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493207-F152-F74C-A6B7-88290F31EA12}"/>
              </a:ext>
            </a:extLst>
          </p:cNvPr>
          <p:cNvSpPr>
            <a:spLocks noGrp="1"/>
          </p:cNvSpPr>
          <p:nvPr>
            <p:ph type="ctrTitle"/>
          </p:nvPr>
        </p:nvSpPr>
        <p:spPr>
          <a:xfrm>
            <a:off x="353751" y="2742465"/>
            <a:ext cx="8144134" cy="1373070"/>
          </a:xfrm>
        </p:spPr>
        <p:txBody>
          <a:bodyPr/>
          <a:lstStyle/>
          <a:p>
            <a:pPr algn="ctr"/>
            <a:r>
              <a:rPr lang="ru-RU" dirty="0">
                <a:latin typeface="Times New Roman" panose="02020603050405020304" pitchFamily="18" charset="0"/>
                <a:cs typeface="Times New Roman" panose="02020603050405020304" pitchFamily="18" charset="0"/>
              </a:rPr>
              <a:t>Выделение и распознавание текста</a:t>
            </a:r>
          </a:p>
        </p:txBody>
      </p:sp>
      <p:sp>
        <p:nvSpPr>
          <p:cNvPr id="3" name="Подзаголовок 2">
            <a:extLst>
              <a:ext uri="{FF2B5EF4-FFF2-40B4-BE49-F238E27FC236}">
                <a16:creationId xmlns:a16="http://schemas.microsoft.com/office/drawing/2014/main" id="{F998227B-A1C9-A84E-9E17-77818390FEF3}"/>
              </a:ext>
            </a:extLst>
          </p:cNvPr>
          <p:cNvSpPr>
            <a:spLocks noGrp="1"/>
          </p:cNvSpPr>
          <p:nvPr>
            <p:ph type="subTitle" idx="1"/>
          </p:nvPr>
        </p:nvSpPr>
        <p:spPr/>
        <p:txBody>
          <a:bodyPr/>
          <a:lstStyle/>
          <a:p>
            <a:r>
              <a:rPr lang="ru-RU" dirty="0">
                <a:latin typeface="Times New Roman" panose="02020603050405020304" pitchFamily="18" charset="0"/>
                <a:cs typeface="Times New Roman" panose="02020603050405020304" pitchFamily="18" charset="0"/>
              </a:rPr>
              <a:t>Выполнил</a:t>
            </a:r>
            <a:r>
              <a:rPr lang="en-US" dirty="0">
                <a:latin typeface="Times New Roman" panose="02020603050405020304" pitchFamily="18" charset="0"/>
                <a:cs typeface="Times New Roman" panose="02020603050405020304" pitchFamily="18" charset="0"/>
              </a:rPr>
              <a:t>:</a:t>
            </a:r>
          </a:p>
          <a:p>
            <a:r>
              <a:rPr lang="ru-RU" dirty="0" err="1">
                <a:latin typeface="Times New Roman" panose="02020603050405020304" pitchFamily="18" charset="0"/>
                <a:cs typeface="Times New Roman" panose="02020603050405020304" pitchFamily="18" charset="0"/>
              </a:rPr>
              <a:t>Долгошеев</a:t>
            </a:r>
            <a:r>
              <a:rPr lang="ru-RU" dirty="0">
                <a:latin typeface="Times New Roman" panose="02020603050405020304" pitchFamily="18" charset="0"/>
                <a:cs typeface="Times New Roman" panose="02020603050405020304" pitchFamily="18" charset="0"/>
              </a:rPr>
              <a:t> Дмитрий</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БПИ172</a:t>
            </a:r>
          </a:p>
        </p:txBody>
      </p:sp>
    </p:spTree>
    <p:extLst>
      <p:ext uri="{BB962C8B-B14F-4D97-AF65-F5344CB8AC3E}">
        <p14:creationId xmlns:p14="http://schemas.microsoft.com/office/powerpoint/2010/main" val="221981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34" name="Rectangle 3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4208ACEC-7495-204F-AF19-00B650540D29}"/>
              </a:ext>
            </a:extLst>
          </p:cNvPr>
          <p:cNvSpPr>
            <a:spLocks noGrp="1"/>
          </p:cNvSpPr>
          <p:nvPr>
            <p:ph type="title"/>
          </p:nvPr>
        </p:nvSpPr>
        <p:spPr>
          <a:xfrm>
            <a:off x="680321" y="753228"/>
            <a:ext cx="4136123" cy="1080938"/>
          </a:xfrm>
        </p:spPr>
        <p:txBody>
          <a:bodyPr>
            <a:normAutofit/>
          </a:bodyPr>
          <a:lstStyle/>
          <a:p>
            <a:r>
              <a:rPr lang="ru-RU" sz="2200" b="1" dirty="0">
                <a:latin typeface="Times New Roman" panose="02020603050405020304" pitchFamily="18" charset="0"/>
                <a:cs typeface="Times New Roman" panose="02020603050405020304" pitchFamily="18" charset="0"/>
              </a:rPr>
              <a:t>Реализация -распознаём текст</a:t>
            </a:r>
          </a:p>
        </p:txBody>
      </p:sp>
      <p:pic>
        <p:nvPicPr>
          <p:cNvPr id="38" name="Picture 3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Объект 2">
            <a:extLst>
              <a:ext uri="{FF2B5EF4-FFF2-40B4-BE49-F238E27FC236}">
                <a16:creationId xmlns:a16="http://schemas.microsoft.com/office/drawing/2014/main" id="{0E458124-AF87-2543-B1DF-7E60A7F2B3E4}"/>
              </a:ext>
            </a:extLst>
          </p:cNvPr>
          <p:cNvSpPr>
            <a:spLocks noGrp="1"/>
          </p:cNvSpPr>
          <p:nvPr>
            <p:ph idx="1"/>
          </p:nvPr>
        </p:nvSpPr>
        <p:spPr>
          <a:xfrm>
            <a:off x="680321" y="2336873"/>
            <a:ext cx="3656289" cy="3599316"/>
          </a:xfrm>
        </p:spPr>
        <p:txBody>
          <a:bodyPr>
            <a:normAutofit/>
          </a:bodyPr>
          <a:lstStyle/>
          <a:p>
            <a:pPr marL="0" indent="0">
              <a:buNone/>
            </a:pPr>
            <a:r>
              <a:rPr lang="ru-RU" sz="1800" dirty="0">
                <a:latin typeface="Times New Roman" panose="02020603050405020304" pitchFamily="18" charset="0"/>
                <a:cs typeface="Times New Roman" panose="02020603050405020304" pitchFamily="18" charset="0"/>
              </a:rPr>
              <a:t>Тут подключается стандартный </a:t>
            </a:r>
            <a:r>
              <a:rPr lang="en" sz="1800" dirty="0">
                <a:latin typeface="Times New Roman" panose="02020603050405020304" pitchFamily="18" charset="0"/>
                <a:cs typeface="Times New Roman" panose="02020603050405020304" pitchFamily="18" charset="0"/>
              </a:rPr>
              <a:t>OCR </a:t>
            </a:r>
            <a:r>
              <a:rPr lang="ru-RU" sz="1800" dirty="0">
                <a:latin typeface="Times New Roman" panose="02020603050405020304" pitchFamily="18" charset="0"/>
                <a:cs typeface="Times New Roman" panose="02020603050405020304" pitchFamily="18" charset="0"/>
              </a:rPr>
              <a:t>(</a:t>
            </a:r>
            <a:r>
              <a:rPr lang="en" sz="1800" dirty="0">
                <a:latin typeface="Times New Roman" panose="02020603050405020304" pitchFamily="18" charset="0"/>
                <a:cs typeface="Times New Roman" panose="02020603050405020304" pitchFamily="18" charset="0"/>
              </a:rPr>
              <a:t>Optical Character Recognition</a:t>
            </a:r>
            <a:r>
              <a:rPr lang="ru-RU" sz="1800" dirty="0">
                <a:latin typeface="Times New Roman" panose="02020603050405020304" pitchFamily="18" charset="0"/>
                <a:cs typeface="Times New Roman" panose="02020603050405020304" pitchFamily="18" charset="0"/>
              </a:rPr>
              <a:t> -</a:t>
            </a:r>
            <a:r>
              <a:rPr lang="en"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технология оптического распознавания символов)</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 алгоритм он берёт данные, которые для него подготовили на предыдущем этапе, и переводит текст из изображения в цифровую версию</a:t>
            </a:r>
            <a:r>
              <a:rPr lang="ru-RU" sz="1400" dirty="0"/>
              <a:t>.</a:t>
            </a:r>
          </a:p>
        </p:txBody>
      </p:sp>
      <p:pic>
        <p:nvPicPr>
          <p:cNvPr id="7" name="3" descr="3">
            <a:hlinkClick r:id="" action="ppaction://media"/>
            <a:hlinkHover r:id="" action="ppaction://ole?verb=0"/>
            <a:extLst>
              <a:ext uri="{FF2B5EF4-FFF2-40B4-BE49-F238E27FC236}">
                <a16:creationId xmlns:a16="http://schemas.microsoft.com/office/drawing/2014/main" id="{BC2F24FA-3FB7-E941-AFA9-567FCEDD58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76090" y="1665710"/>
            <a:ext cx="6269479" cy="35265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04182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 name="Picture 10">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 name="Rectangle 12">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23" name="Rectangle 22">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Заголовок 1">
            <a:extLst>
              <a:ext uri="{FF2B5EF4-FFF2-40B4-BE49-F238E27FC236}">
                <a16:creationId xmlns:a16="http://schemas.microsoft.com/office/drawing/2014/main" id="{ACD76B64-EE45-2848-BE19-AE494A40DF71}"/>
              </a:ext>
            </a:extLst>
          </p:cNvPr>
          <p:cNvSpPr>
            <a:spLocks noGrp="1"/>
          </p:cNvSpPr>
          <p:nvPr>
            <p:ph type="title"/>
          </p:nvPr>
        </p:nvSpPr>
        <p:spPr>
          <a:xfrm>
            <a:off x="4063113" y="1997765"/>
            <a:ext cx="5872891" cy="2696635"/>
          </a:xfrm>
        </p:spPr>
        <p:txBody>
          <a:bodyPr vert="horz" lIns="91440" tIns="45720" rIns="91440" bIns="45720" rtlCol="0" anchor="b">
            <a:normAutofit/>
          </a:bodyPr>
          <a:lstStyle/>
          <a:p>
            <a:pPr algn="r"/>
            <a:r>
              <a:rPr lang="en-US" sz="3000" dirty="0" err="1">
                <a:solidFill>
                  <a:srgbClr val="FFFFFF"/>
                </a:solidFill>
                <a:latin typeface="Times New Roman" panose="02020603050405020304" pitchFamily="18" charset="0"/>
                <a:cs typeface="Times New Roman" panose="02020603050405020304" pitchFamily="18" charset="0"/>
              </a:rPr>
              <a:t>Как</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определить</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области</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изображения</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содержащие</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текст</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для</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дальнейшего</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его</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распознавания</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неструктурированных</a:t>
            </a:r>
            <a:r>
              <a:rPr lang="en-US" sz="3000" dirty="0">
                <a:solidFill>
                  <a:srgbClr val="FFFFFF"/>
                </a:solidFill>
                <a:latin typeface="Times New Roman" panose="02020603050405020304" pitchFamily="18" charset="0"/>
                <a:cs typeface="Times New Roman" panose="02020603050405020304" pitchFamily="18" charset="0"/>
              </a:rPr>
              <a:t> </a:t>
            </a:r>
            <a:r>
              <a:rPr lang="en-US" sz="3000" dirty="0" err="1">
                <a:solidFill>
                  <a:srgbClr val="FFFFFF"/>
                </a:solidFill>
                <a:latin typeface="Times New Roman" panose="02020603050405020304" pitchFamily="18" charset="0"/>
                <a:cs typeface="Times New Roman" panose="02020603050405020304" pitchFamily="18" charset="0"/>
              </a:rPr>
              <a:t>сценах</a:t>
            </a:r>
            <a:r>
              <a:rPr lang="en-US" sz="3000" dirty="0">
                <a:solidFill>
                  <a:srgbClr val="FFFFFF"/>
                </a:solidFill>
                <a:latin typeface="Times New Roman" panose="02020603050405020304" pitchFamily="18" charset="0"/>
                <a:cs typeface="Times New Roman" panose="02020603050405020304" pitchFamily="18" charset="0"/>
              </a:rPr>
              <a:t>?</a:t>
            </a:r>
          </a:p>
        </p:txBody>
      </p:sp>
      <p:pic>
        <p:nvPicPr>
          <p:cNvPr id="25" name="Picture 24">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27" name="Rectangle 26">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2792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0D36C91A-4896-064E-985C-6EF8051FB255}"/>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dirty="0" err="1">
                <a:latin typeface="Times New Roman" panose="02020603050405020304" pitchFamily="18" charset="0"/>
                <a:cs typeface="Times New Roman" panose="02020603050405020304" pitchFamily="18" charset="0"/>
              </a:rPr>
              <a:t>Зачем</a:t>
            </a:r>
            <a:r>
              <a:rPr lang="en-US" sz="2400" dirty="0"/>
              <a:t>?</a:t>
            </a:r>
          </a:p>
        </p:txBody>
      </p:sp>
      <p:pic>
        <p:nvPicPr>
          <p:cNvPr id="20" name="Picture 19">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7" name="TextBox 6">
            <a:extLst>
              <a:ext uri="{FF2B5EF4-FFF2-40B4-BE49-F238E27FC236}">
                <a16:creationId xmlns:a16="http://schemas.microsoft.com/office/drawing/2014/main" id="{DB1316BC-2576-8943-8FF3-D4C3CF99F5CD}"/>
              </a:ext>
            </a:extLst>
          </p:cNvPr>
          <p:cNvSpPr txBox="1"/>
          <p:nvPr/>
        </p:nvSpPr>
        <p:spPr>
          <a:xfrm>
            <a:off x="680321" y="2336873"/>
            <a:ext cx="3656289" cy="359931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Например</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вы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можете</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обнаружить</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и</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автоматически</a:t>
            </a:r>
            <a:r>
              <a:rPr lang="en-US" sz="1400"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распознать</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текст</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из</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захваченного</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видео</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чтобы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предупредить</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водителя</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о</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дорожном</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знаке</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Это</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отличается</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от</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структурированной</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сцены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которые</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содержат</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известные</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сценарии</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где</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положение</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текста</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заранее</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известно</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pic>
        <p:nvPicPr>
          <p:cNvPr id="5" name="Объект 4" descr="Изображение выглядит как текст, внешний, кирпич, оранжевый&#10;&#10;Автоматически созданное описание">
            <a:extLst>
              <a:ext uri="{FF2B5EF4-FFF2-40B4-BE49-F238E27FC236}">
                <a16:creationId xmlns:a16="http://schemas.microsoft.com/office/drawing/2014/main" id="{F275F90E-411B-A342-BD12-2B1F70687206}"/>
              </a:ext>
            </a:extLst>
          </p:cNvPr>
          <p:cNvPicPr>
            <a:picLocks noGrp="1" noChangeAspect="1"/>
          </p:cNvPicPr>
          <p:nvPr>
            <p:ph idx="1"/>
          </p:nvPr>
        </p:nvPicPr>
        <p:blipFill>
          <a:blip r:embed="rId4"/>
          <a:stretch>
            <a:fillRect/>
          </a:stretch>
        </p:blipFill>
        <p:spPr>
          <a:xfrm>
            <a:off x="5276090" y="1140641"/>
            <a:ext cx="6269479" cy="457671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93810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4EE74580-54D8-FF48-97F7-4893D8EEF37F}"/>
              </a:ext>
            </a:extLst>
          </p:cNvPr>
          <p:cNvSpPr>
            <a:spLocks noGrp="1"/>
          </p:cNvSpPr>
          <p:nvPr>
            <p:ph type="title"/>
          </p:nvPr>
        </p:nvSpPr>
        <p:spPr>
          <a:xfrm>
            <a:off x="680321" y="753228"/>
            <a:ext cx="4136123" cy="1080938"/>
          </a:xfrm>
        </p:spPr>
        <p:txBody>
          <a:bodyPr>
            <a:normAutofit/>
          </a:bodyPr>
          <a:lstStyle/>
          <a:p>
            <a:r>
              <a:rPr lang="ru-RU" sz="2400" dirty="0">
                <a:latin typeface="Times New Roman" panose="02020603050405020304" pitchFamily="18" charset="0"/>
                <a:cs typeface="Times New Roman" panose="02020603050405020304" pitchFamily="18" charset="0"/>
              </a:rPr>
              <a:t>Найденные мною варианты решения</a:t>
            </a:r>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Объект 2">
            <a:extLst>
              <a:ext uri="{FF2B5EF4-FFF2-40B4-BE49-F238E27FC236}">
                <a16:creationId xmlns:a16="http://schemas.microsoft.com/office/drawing/2014/main" id="{5AB292F1-8E3D-E14A-B99E-83E9F07E5A33}"/>
              </a:ext>
            </a:extLst>
          </p:cNvPr>
          <p:cNvSpPr>
            <a:spLocks noGrp="1"/>
          </p:cNvSpPr>
          <p:nvPr>
            <p:ph idx="1"/>
          </p:nvPr>
        </p:nvSpPr>
        <p:spPr>
          <a:xfrm>
            <a:off x="680321" y="2336873"/>
            <a:ext cx="3656289" cy="3599316"/>
          </a:xfrm>
        </p:spPr>
        <p:txBody>
          <a:bodyPr>
            <a:normAutofit/>
          </a:bodyPr>
          <a:lstStyle/>
          <a:p>
            <a:pPr marL="0" indent="0">
              <a:buNone/>
            </a:pPr>
            <a:r>
              <a:rPr lang="ru-RU" sz="1400" dirty="0">
                <a:latin typeface="Times New Roman" panose="02020603050405020304" pitchFamily="18" charset="0"/>
                <a:cs typeface="Times New Roman" panose="02020603050405020304" pitchFamily="18" charset="0"/>
              </a:rPr>
              <a:t>Определить участки изображения, в которых присутствует текст, используя </a:t>
            </a:r>
            <a:r>
              <a:rPr lang="en" sz="1400" dirty="0">
                <a:latin typeface="Times New Roman" panose="02020603050405020304" pitchFamily="18" charset="0"/>
                <a:cs typeface="Times New Roman" panose="02020603050405020304" pitchFamily="18" charset="0"/>
              </a:rPr>
              <a:t>MSER</a:t>
            </a:r>
            <a:r>
              <a:rPr lang="ru-RU" sz="1400" dirty="0">
                <a:latin typeface="Times New Roman" panose="02020603050405020304" pitchFamily="18" charset="0"/>
                <a:cs typeface="Times New Roman" panose="02020603050405020304" pitchFamily="18" charset="0"/>
              </a:rPr>
              <a:t> ()</a:t>
            </a:r>
            <a:endParaRPr lang="en" sz="1400" dirty="0">
              <a:latin typeface="Times New Roman" panose="02020603050405020304" pitchFamily="18" charset="0"/>
              <a:cs typeface="Times New Roman" panose="02020603050405020304" pitchFamily="18" charset="0"/>
            </a:endParaRPr>
          </a:p>
          <a:p>
            <a:pPr marL="0" indent="0">
              <a:buNone/>
            </a:pPr>
            <a:r>
              <a:rPr lang="ru-RU" sz="1400" dirty="0">
                <a:latin typeface="Times New Roman" panose="02020603050405020304" pitchFamily="18" charset="0"/>
                <a:cs typeface="Times New Roman" panose="02020603050405020304" pitchFamily="18" charset="0"/>
              </a:rPr>
              <a:t>В функции </a:t>
            </a:r>
            <a:r>
              <a:rPr lang="en" sz="1400" dirty="0">
                <a:latin typeface="Times New Roman" panose="02020603050405020304" pitchFamily="18" charset="0"/>
                <a:cs typeface="Times New Roman" panose="02020603050405020304" pitchFamily="18" charset="0"/>
              </a:rPr>
              <a:t>MSER </a:t>
            </a:r>
            <a:r>
              <a:rPr lang="ru-RU" sz="1400" dirty="0">
                <a:latin typeface="Times New Roman" panose="02020603050405020304" pitchFamily="18" charset="0"/>
                <a:cs typeface="Times New Roman" panose="02020603050405020304" pitchFamily="18" charset="0"/>
              </a:rPr>
              <a:t>детектор хорошо работает для поиска регионов с содержанием текстовых символов. Она неплохо выполняет свою работу, поскольку последовательные цвет и высокая контрастность текста приводит к прочным профилям интенсивности.</a:t>
            </a:r>
          </a:p>
          <a:p>
            <a:pPr marL="0" indent="0">
              <a:buNone/>
            </a:pPr>
            <a:r>
              <a:rPr lang="ru-RU" sz="1400" dirty="0">
                <a:latin typeface="Times New Roman" panose="02020603050405020304" pitchFamily="18" charset="0"/>
                <a:cs typeface="Times New Roman" panose="02020603050405020304" pitchFamily="18" charset="0"/>
              </a:rPr>
              <a:t>Используя функцию </a:t>
            </a:r>
            <a:r>
              <a:rPr lang="en" sz="1400" dirty="0" err="1">
                <a:latin typeface="Times New Roman" panose="02020603050405020304" pitchFamily="18" charset="0"/>
                <a:cs typeface="Times New Roman" panose="02020603050405020304" pitchFamily="18" charset="0"/>
              </a:rPr>
              <a:t>detectMSERFeatures</a:t>
            </a:r>
            <a:r>
              <a:rPr lang="en" sz="1400" dirty="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найдем образы и сюжет всех регионов. Обратите внимание, что функция также выделяет много нетекстовых областей:</a:t>
            </a:r>
          </a:p>
          <a:p>
            <a:endParaRPr lang="ru-RU" sz="1400" dirty="0"/>
          </a:p>
        </p:txBody>
      </p:sp>
      <p:pic>
        <p:nvPicPr>
          <p:cNvPr id="5" name="Рисунок 4">
            <a:extLst>
              <a:ext uri="{FF2B5EF4-FFF2-40B4-BE49-F238E27FC236}">
                <a16:creationId xmlns:a16="http://schemas.microsoft.com/office/drawing/2014/main" id="{DFDD93B3-6568-494D-8CD5-995CEF35EC68}"/>
              </a:ext>
            </a:extLst>
          </p:cNvPr>
          <p:cNvPicPr>
            <a:picLocks noChangeAspect="1"/>
          </p:cNvPicPr>
          <p:nvPr/>
        </p:nvPicPr>
        <p:blipFill>
          <a:blip r:embed="rId4"/>
          <a:stretch>
            <a:fillRect/>
          </a:stretch>
        </p:blipFill>
        <p:spPr>
          <a:xfrm>
            <a:off x="5276090" y="1140641"/>
            <a:ext cx="6269479" cy="457671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72637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B2E8D8-8F3C-F646-AB86-B05D85C4B19B}"/>
              </a:ext>
            </a:extLst>
          </p:cNvPr>
          <p:cNvSpPr>
            <a:spLocks noGrp="1"/>
          </p:cNvSpPr>
          <p:nvPr>
            <p:ph type="title"/>
          </p:nvPr>
        </p:nvSpPr>
        <p:spPr/>
        <p:txBody>
          <a:bodyPr>
            <a:normAutofit/>
          </a:bodyPr>
          <a:lstStyle/>
          <a:p>
            <a:r>
              <a:rPr lang="ru-RU" dirty="0">
                <a:latin typeface="Times New Roman" panose="02020603050405020304" pitchFamily="18" charset="0"/>
                <a:cs typeface="Times New Roman" panose="02020603050405020304" pitchFamily="18" charset="0"/>
              </a:rPr>
              <a:t>Удалить нетекстовые области</a:t>
            </a:r>
          </a:p>
        </p:txBody>
      </p:sp>
      <p:sp>
        <p:nvSpPr>
          <p:cNvPr id="3" name="Объект 2">
            <a:extLst>
              <a:ext uri="{FF2B5EF4-FFF2-40B4-BE49-F238E27FC236}">
                <a16:creationId xmlns:a16="http://schemas.microsoft.com/office/drawing/2014/main" id="{6F42282D-3EA4-824F-A55B-1A143472B8CF}"/>
              </a:ext>
            </a:extLst>
          </p:cNvPr>
          <p:cNvSpPr>
            <a:spLocks noGrp="1"/>
          </p:cNvSpPr>
          <p:nvPr>
            <p:ph idx="1"/>
          </p:nvPr>
        </p:nvSpPr>
        <p:spPr>
          <a:xfrm>
            <a:off x="680321" y="2336873"/>
            <a:ext cx="10504749" cy="3599316"/>
          </a:xfrm>
        </p:spPr>
        <p:txBody>
          <a:bodyPr>
            <a:normAutofit/>
          </a:bodyPr>
          <a:lstStyle/>
          <a:p>
            <a:r>
              <a:rPr lang="ru-RU" dirty="0">
                <a:latin typeface="Times New Roman" panose="02020603050405020304" pitchFamily="18" charset="0"/>
                <a:cs typeface="Times New Roman" panose="02020603050405020304" pitchFamily="18" charset="0"/>
              </a:rPr>
              <a:t>Функция </a:t>
            </a:r>
            <a:r>
              <a:rPr lang="en" dirty="0">
                <a:latin typeface="Times New Roman" panose="02020603050405020304" pitchFamily="18" charset="0"/>
                <a:cs typeface="Times New Roman" panose="02020603050405020304" pitchFamily="18" charset="0"/>
              </a:rPr>
              <a:t>MSER </a:t>
            </a:r>
            <a:r>
              <a:rPr lang="ru-RU" dirty="0">
                <a:latin typeface="Times New Roman" panose="02020603050405020304" pitchFamily="18" charset="0"/>
                <a:cs typeface="Times New Roman" panose="02020603050405020304" pitchFamily="18" charset="0"/>
              </a:rPr>
              <a:t>направлена на распознавание текстовых областей, но во время своей работы он также обнаруживает множество других нетекстовых регионов. Мы можем обойти все выделенные области для того, чтобы удалить ненужные, нетекстовые регионы. Для фильтрации нетекстовых областей можно использовать геометрические свойства текста. Также мы можем воспользоваться подходом машинного обучения для подготовки текстовых и нетекстовых классификаторов. Как правило, сочетание этих двух подходов дает лучшие результаты. </a:t>
            </a:r>
          </a:p>
        </p:txBody>
      </p:sp>
    </p:spTree>
    <p:extLst>
      <p:ext uri="{BB962C8B-B14F-4D97-AF65-F5344CB8AC3E}">
        <p14:creationId xmlns:p14="http://schemas.microsoft.com/office/powerpoint/2010/main" val="324727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3AB2E8D8-8F3C-F646-AB86-B05D85C4B19B}"/>
              </a:ext>
            </a:extLst>
          </p:cNvPr>
          <p:cNvSpPr>
            <a:spLocks noGrp="1"/>
          </p:cNvSpPr>
          <p:nvPr>
            <p:ph type="title"/>
          </p:nvPr>
        </p:nvSpPr>
        <p:spPr>
          <a:xfrm>
            <a:off x="680321" y="753228"/>
            <a:ext cx="4136123" cy="1080938"/>
          </a:xfrm>
        </p:spPr>
        <p:txBody>
          <a:bodyPr>
            <a:normAutofit/>
          </a:bodyPr>
          <a:lstStyle/>
          <a:p>
            <a:r>
              <a:rPr lang="ru-RU" sz="2400"/>
              <a:t>Удалить нетекстовые области</a:t>
            </a:r>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Объект 2">
            <a:extLst>
              <a:ext uri="{FF2B5EF4-FFF2-40B4-BE49-F238E27FC236}">
                <a16:creationId xmlns:a16="http://schemas.microsoft.com/office/drawing/2014/main" id="{6F42282D-3EA4-824F-A55B-1A143472B8CF}"/>
              </a:ext>
            </a:extLst>
          </p:cNvPr>
          <p:cNvSpPr>
            <a:spLocks noGrp="1"/>
          </p:cNvSpPr>
          <p:nvPr>
            <p:ph idx="1"/>
          </p:nvPr>
        </p:nvSpPr>
        <p:spPr>
          <a:xfrm>
            <a:off x="680321" y="2336873"/>
            <a:ext cx="3656289" cy="3599316"/>
          </a:xfrm>
        </p:spPr>
        <p:txBody>
          <a:bodyPr>
            <a:normAutofit/>
          </a:bodyPr>
          <a:lstStyle/>
          <a:p>
            <a:r>
              <a:rPr lang="ru-RU" sz="1400"/>
              <a:t>Существует несколько геометрических свойств, которые необходимы для распознания текста и нетекстовых областей:</a:t>
            </a:r>
          </a:p>
          <a:p>
            <a:r>
              <a:rPr lang="ru-RU" sz="1400"/>
              <a:t>Соотношение сторон;</a:t>
            </a:r>
          </a:p>
          <a:p>
            <a:r>
              <a:rPr lang="ru-RU" sz="1400"/>
              <a:t>Эксцентриситет;</a:t>
            </a:r>
          </a:p>
          <a:p>
            <a:r>
              <a:rPr lang="ru-RU" sz="1400"/>
              <a:t>Число Эйлера;</a:t>
            </a:r>
          </a:p>
          <a:p>
            <a:r>
              <a:rPr lang="ru-RU" sz="1400"/>
              <a:t>Степени;</a:t>
            </a:r>
          </a:p>
          <a:p>
            <a:r>
              <a:rPr lang="ru-RU" sz="1400"/>
              <a:t>Солидность;</a:t>
            </a:r>
          </a:p>
          <a:p>
            <a:r>
              <a:rPr lang="ru-RU" sz="1400"/>
              <a:t>Воспользуемся функцией </a:t>
            </a:r>
            <a:r>
              <a:rPr lang="en" sz="1400"/>
              <a:t>regionprops </a:t>
            </a:r>
            <a:r>
              <a:rPr lang="ru-RU" sz="1400"/>
              <a:t>для измерения этих свойств, а затем начать удалять регионы, которые не подходят:</a:t>
            </a:r>
            <a:br>
              <a:rPr lang="ru-RU" sz="1400"/>
            </a:br>
            <a:endParaRPr lang="ru-RU" sz="1400"/>
          </a:p>
        </p:txBody>
      </p:sp>
      <p:pic>
        <p:nvPicPr>
          <p:cNvPr id="5" name="Рисунок 4" descr="Изображение выглядит как текст, снимок экрана&#10;&#10;Автоматически созданное описание">
            <a:extLst>
              <a:ext uri="{FF2B5EF4-FFF2-40B4-BE49-F238E27FC236}">
                <a16:creationId xmlns:a16="http://schemas.microsoft.com/office/drawing/2014/main" id="{70715460-D9D7-2949-93FD-A11EB72447E8}"/>
              </a:ext>
            </a:extLst>
          </p:cNvPr>
          <p:cNvPicPr>
            <a:picLocks noChangeAspect="1"/>
          </p:cNvPicPr>
          <p:nvPr/>
        </p:nvPicPr>
        <p:blipFill>
          <a:blip r:embed="rId4"/>
          <a:stretch>
            <a:fillRect/>
          </a:stretch>
        </p:blipFill>
        <p:spPr>
          <a:xfrm>
            <a:off x="5276090" y="1140641"/>
            <a:ext cx="6269479" cy="457671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690725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3AB2E8D8-8F3C-F646-AB86-B05D85C4B19B}"/>
              </a:ext>
            </a:extLst>
          </p:cNvPr>
          <p:cNvSpPr>
            <a:spLocks noGrp="1"/>
          </p:cNvSpPr>
          <p:nvPr>
            <p:ph type="title"/>
          </p:nvPr>
        </p:nvSpPr>
        <p:spPr>
          <a:xfrm>
            <a:off x="680321" y="753228"/>
            <a:ext cx="4136123" cy="1080938"/>
          </a:xfrm>
        </p:spPr>
        <p:txBody>
          <a:bodyPr>
            <a:normAutofit/>
          </a:bodyPr>
          <a:lstStyle/>
          <a:p>
            <a:r>
              <a:rPr lang="ru-RU" sz="2400" dirty="0"/>
              <a:t>Получаем результат</a:t>
            </a:r>
          </a:p>
        </p:txBody>
      </p:sp>
      <p:pic>
        <p:nvPicPr>
          <p:cNvPr id="31" name="Picture 30">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Объект 2">
            <a:extLst>
              <a:ext uri="{FF2B5EF4-FFF2-40B4-BE49-F238E27FC236}">
                <a16:creationId xmlns:a16="http://schemas.microsoft.com/office/drawing/2014/main" id="{6F42282D-3EA4-824F-A55B-1A143472B8CF}"/>
              </a:ext>
            </a:extLst>
          </p:cNvPr>
          <p:cNvSpPr>
            <a:spLocks noGrp="1"/>
          </p:cNvSpPr>
          <p:nvPr>
            <p:ph idx="1"/>
          </p:nvPr>
        </p:nvSpPr>
        <p:spPr>
          <a:xfrm>
            <a:off x="680321" y="2336873"/>
            <a:ext cx="3656289" cy="3599316"/>
          </a:xfrm>
        </p:spPr>
        <p:txBody>
          <a:bodyPr>
            <a:normAutofit lnSpcReduction="10000"/>
          </a:bodyPr>
          <a:lstStyle/>
          <a:p>
            <a:pPr marL="0" indent="0">
              <a:buNone/>
            </a:pPr>
            <a:r>
              <a:rPr lang="ru-RU" sz="1400" dirty="0"/>
              <a:t>На данный момент, все результаты обнаружения состоят из отдельных текстовых символов. Чтобы использовать эти результаты для задач распознавания, отдельные символы текста должны быть объединены в слова или строки. Это позволяет распознавать слова в изображении, которые несут более значимую информацию, чем просто отдельные буквы.</a:t>
            </a:r>
          </a:p>
          <a:p>
            <a:pPr marL="0" indent="0">
              <a:buNone/>
            </a:pPr>
            <a:r>
              <a:rPr lang="ru-RU" sz="1400" dirty="0"/>
              <a:t>Для того чтобы, объединить отдельные регионы в слова или строки текста, необходимо сначала найти текст из соседних регионов, а затем сформировать рамку вокруг этих регионов.</a:t>
            </a:r>
          </a:p>
          <a:p>
            <a:pPr marL="0" indent="0">
              <a:buNone/>
            </a:pPr>
            <a:r>
              <a:rPr lang="ru-RU" sz="1400" dirty="0"/>
              <a:t>Осталось только распознать текст с помощью </a:t>
            </a:r>
            <a:r>
              <a:rPr lang="en-US" sz="1400" dirty="0"/>
              <a:t>ORC</a:t>
            </a:r>
            <a:endParaRPr lang="ru-RU" sz="1400" dirty="0"/>
          </a:p>
        </p:txBody>
      </p:sp>
      <p:pic>
        <p:nvPicPr>
          <p:cNvPr id="6" name="Рисунок 5" descr="Изображение выглядит как текст, внешний, знак, кирпич&#10;&#10;Автоматически созданное описание">
            <a:extLst>
              <a:ext uri="{FF2B5EF4-FFF2-40B4-BE49-F238E27FC236}">
                <a16:creationId xmlns:a16="http://schemas.microsoft.com/office/drawing/2014/main" id="{24074E6E-2898-6A41-92C9-E9002AE82764}"/>
              </a:ext>
            </a:extLst>
          </p:cNvPr>
          <p:cNvPicPr>
            <a:picLocks noChangeAspect="1"/>
          </p:cNvPicPr>
          <p:nvPr/>
        </p:nvPicPr>
        <p:blipFill>
          <a:blip r:embed="rId4"/>
          <a:stretch>
            <a:fillRect/>
          </a:stretch>
        </p:blipFill>
        <p:spPr>
          <a:xfrm>
            <a:off x="5276090" y="1140640"/>
            <a:ext cx="6269479" cy="457671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14555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 name="Picture 10">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 name="Rectangle 12">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23" name="Rectangle 22">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Заголовок 1">
            <a:extLst>
              <a:ext uri="{FF2B5EF4-FFF2-40B4-BE49-F238E27FC236}">
                <a16:creationId xmlns:a16="http://schemas.microsoft.com/office/drawing/2014/main" id="{977A64B5-2DAF-1249-9AED-6B6C8F6E931E}"/>
              </a:ext>
            </a:extLst>
          </p:cNvPr>
          <p:cNvSpPr>
            <a:spLocks noGrp="1"/>
          </p:cNvSpPr>
          <p:nvPr>
            <p:ph type="title"/>
          </p:nvPr>
        </p:nvSpPr>
        <p:spPr>
          <a:xfrm>
            <a:off x="4063113" y="1997765"/>
            <a:ext cx="5872891" cy="2696635"/>
          </a:xfrm>
        </p:spPr>
        <p:txBody>
          <a:bodyPr vert="horz" lIns="91440" tIns="45720" rIns="91440" bIns="45720" rtlCol="0" anchor="b">
            <a:normAutofit/>
          </a:bodyPr>
          <a:lstStyle/>
          <a:p>
            <a:pPr algn="r"/>
            <a:r>
              <a:rPr lang="ru-RU" sz="6000" dirty="0">
                <a:solidFill>
                  <a:srgbClr val="FFFFFF"/>
                </a:solidFill>
                <a:latin typeface="Times New Roman" panose="02020603050405020304" pitchFamily="18" charset="0"/>
                <a:cs typeface="Times New Roman" panose="02020603050405020304" pitchFamily="18" charset="0"/>
              </a:rPr>
              <a:t>Готовые</a:t>
            </a:r>
            <a:r>
              <a:rPr lang="en-US" sz="6000" dirty="0">
                <a:solidFill>
                  <a:srgbClr val="FFFFFF"/>
                </a:solidFill>
                <a:latin typeface="Times New Roman" panose="02020603050405020304" pitchFamily="18" charset="0"/>
                <a:cs typeface="Times New Roman" panose="02020603050405020304" pitchFamily="18" charset="0"/>
              </a:rPr>
              <a:t> </a:t>
            </a:r>
            <a:r>
              <a:rPr lang="en-US" sz="6000" dirty="0" err="1">
                <a:solidFill>
                  <a:srgbClr val="FFFFFF"/>
                </a:solidFill>
                <a:latin typeface="Times New Roman" panose="02020603050405020304" pitchFamily="18" charset="0"/>
                <a:cs typeface="Times New Roman" panose="02020603050405020304" pitchFamily="18" charset="0"/>
              </a:rPr>
              <a:t>решения</a:t>
            </a:r>
            <a:endParaRPr lang="en-US" sz="6000" dirty="0">
              <a:solidFill>
                <a:srgbClr val="FFFFFF"/>
              </a:solidFill>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27" name="Rectangle 26">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4262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EEF3FF-E4FA-6C4D-A8DF-98852C265D81}"/>
              </a:ext>
            </a:extLst>
          </p:cNvPr>
          <p:cNvSpPr>
            <a:spLocks noGrp="1"/>
          </p:cNvSpPr>
          <p:nvPr>
            <p:ph type="title"/>
          </p:nvPr>
        </p:nvSpPr>
        <p:spPr/>
        <p:txBody>
          <a:bodyPr/>
          <a:lstStyle/>
          <a:p>
            <a:r>
              <a:rPr lang="en" dirty="0">
                <a:latin typeface="Times New Roman" panose="02020603050405020304" pitchFamily="18" charset="0"/>
                <a:cs typeface="Times New Roman" panose="02020603050405020304" pitchFamily="18" charset="0"/>
              </a:rPr>
              <a:t>Tesseract OCR</a:t>
            </a:r>
            <a:endParaRPr lang="ru-RU"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72298EDA-9D7D-1549-8159-310FBB0812A9}"/>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C</a:t>
            </a:r>
            <a:r>
              <a:rPr lang="ru-RU" dirty="0" err="1">
                <a:latin typeface="Times New Roman" panose="02020603050405020304" pitchFamily="18" charset="0"/>
                <a:cs typeface="Times New Roman" panose="02020603050405020304" pitchFamily="18" charset="0"/>
              </a:rPr>
              <a:t>вободная</a:t>
            </a:r>
            <a:r>
              <a:rPr lang="ru-RU" dirty="0">
                <a:latin typeface="Times New Roman" panose="02020603050405020304" pitchFamily="18" charset="0"/>
                <a:cs typeface="Times New Roman" panose="02020603050405020304" pitchFamily="18" charset="0"/>
              </a:rPr>
              <a:t> компьютерная программа для распознавания текстов, разрабатывавшаяся </a:t>
            </a:r>
            <a:r>
              <a:rPr lang="en" dirty="0">
                <a:latin typeface="Times New Roman" panose="02020603050405020304" pitchFamily="18" charset="0"/>
                <a:cs typeface="Times New Roman" panose="02020603050405020304" pitchFamily="18" charset="0"/>
              </a:rPr>
              <a:t>Hewlett-Packard </a:t>
            </a:r>
            <a:r>
              <a:rPr lang="ru-RU" dirty="0">
                <a:latin typeface="Times New Roman" panose="02020603050405020304" pitchFamily="18" charset="0"/>
                <a:cs typeface="Times New Roman" panose="02020603050405020304" pitchFamily="18" charset="0"/>
              </a:rPr>
              <a:t>с середины 1980-х по середину 1990-х, а затем 10 лет «пролежавшая на полке». В августе 2006 г. </a:t>
            </a:r>
            <a:r>
              <a:rPr lang="en" dirty="0">
                <a:latin typeface="Times New Roman" panose="02020603050405020304" pitchFamily="18" charset="0"/>
                <a:cs typeface="Times New Roman" panose="02020603050405020304" pitchFamily="18" charset="0"/>
              </a:rPr>
              <a:t>Google </a:t>
            </a:r>
            <a:r>
              <a:rPr lang="ru-RU" dirty="0">
                <a:latin typeface="Times New Roman" panose="02020603050405020304" pitchFamily="18" charset="0"/>
                <a:cs typeface="Times New Roman" panose="02020603050405020304" pitchFamily="18" charset="0"/>
              </a:rPr>
              <a:t>купил её и открыл исходные тексты под лицензией </a:t>
            </a:r>
            <a:r>
              <a:rPr lang="en" dirty="0">
                <a:latin typeface="Times New Roman" panose="02020603050405020304" pitchFamily="18" charset="0"/>
                <a:cs typeface="Times New Roman" panose="02020603050405020304" pitchFamily="18" charset="0"/>
              </a:rPr>
              <a:t>Apache 2.0 </a:t>
            </a:r>
            <a:r>
              <a:rPr lang="ru-RU" dirty="0">
                <a:latin typeface="Times New Roman" panose="02020603050405020304" pitchFamily="18" charset="0"/>
                <a:cs typeface="Times New Roman" panose="02020603050405020304" pitchFamily="18" charset="0"/>
              </a:rPr>
              <a:t>для продолжения разработки. В настоящий момент программа уже работает с </a:t>
            </a:r>
            <a:r>
              <a:rPr lang="en" dirty="0">
                <a:latin typeface="Times New Roman" panose="02020603050405020304" pitchFamily="18" charset="0"/>
                <a:cs typeface="Times New Roman" panose="02020603050405020304" pitchFamily="18" charset="0"/>
              </a:rPr>
              <a:t>UTF-8, </a:t>
            </a:r>
            <a:r>
              <a:rPr lang="ru-RU" dirty="0">
                <a:latin typeface="Times New Roman" panose="02020603050405020304" pitchFamily="18" charset="0"/>
                <a:cs typeface="Times New Roman" panose="02020603050405020304" pitchFamily="18" charset="0"/>
              </a:rPr>
              <a:t>поддержка языков (включая русский с версии 3.0) осуществляется с помощью дополнительных модулей.</a:t>
            </a:r>
          </a:p>
        </p:txBody>
      </p:sp>
    </p:spTree>
    <p:extLst>
      <p:ext uri="{BB962C8B-B14F-4D97-AF65-F5344CB8AC3E}">
        <p14:creationId xmlns:p14="http://schemas.microsoft.com/office/powerpoint/2010/main" val="1602108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24" name="Rectangle 23">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8" name="Rectangle 27">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0AEEF3FF-E4FA-6C4D-A8DF-98852C265D81}"/>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a:t>Tesseract OCR - пример</a:t>
            </a:r>
          </a:p>
        </p:txBody>
      </p:sp>
      <p:pic>
        <p:nvPicPr>
          <p:cNvPr id="5" name="Рисунок 4">
            <a:extLst>
              <a:ext uri="{FF2B5EF4-FFF2-40B4-BE49-F238E27FC236}">
                <a16:creationId xmlns:a16="http://schemas.microsoft.com/office/drawing/2014/main" id="{9CCF862C-782F-4845-8700-8E72C10590C8}"/>
              </a:ext>
            </a:extLst>
          </p:cNvPr>
          <p:cNvPicPr>
            <a:picLocks noChangeAspect="1"/>
          </p:cNvPicPr>
          <p:nvPr/>
        </p:nvPicPr>
        <p:blipFill>
          <a:blip r:embed="rId6"/>
          <a:stretch>
            <a:fillRect/>
          </a:stretch>
        </p:blipFill>
        <p:spPr>
          <a:xfrm>
            <a:off x="5324871" y="640080"/>
            <a:ext cx="6180432"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771114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2B35C5-1638-CF49-B4C3-A6E3A5E23A26}"/>
              </a:ext>
            </a:extLst>
          </p:cNvPr>
          <p:cNvSpPr>
            <a:spLocks noGrp="1"/>
          </p:cNvSpPr>
          <p:nvPr>
            <p:ph type="title"/>
          </p:nvPr>
        </p:nvSpPr>
        <p:spPr/>
        <p:txBody>
          <a:bodyPr/>
          <a:lstStyle/>
          <a:p>
            <a:r>
              <a:rPr lang="ru-RU" dirty="0">
                <a:latin typeface="Times New Roman" panose="02020603050405020304" pitchFamily="18" charset="0"/>
                <a:cs typeface="Times New Roman" panose="02020603050405020304" pitchFamily="18" charset="0"/>
              </a:rPr>
              <a:t>Кому и зачем нужно?</a:t>
            </a:r>
          </a:p>
        </p:txBody>
      </p:sp>
      <p:sp>
        <p:nvSpPr>
          <p:cNvPr id="3" name="Объект 2">
            <a:extLst>
              <a:ext uri="{FF2B5EF4-FFF2-40B4-BE49-F238E27FC236}">
                <a16:creationId xmlns:a16="http://schemas.microsoft.com/office/drawing/2014/main" id="{6041BDD9-E1A8-2841-830D-B1C89BE72C4D}"/>
              </a:ext>
            </a:extLst>
          </p:cNvPr>
          <p:cNvSpPr>
            <a:spLocks noGrp="1"/>
          </p:cNvSpPr>
          <p:nvPr>
            <p:ph idx="1"/>
          </p:nvPr>
        </p:nvSpPr>
        <p:spPr/>
        <p:txBody>
          <a:bodyPr/>
          <a:lstStyle/>
          <a:p>
            <a:r>
              <a:rPr lang="ru-RU" dirty="0">
                <a:latin typeface="Times New Roman" panose="02020603050405020304" pitchFamily="18" charset="0"/>
                <a:cs typeface="Times New Roman" panose="02020603050405020304" pitchFamily="18" charset="0"/>
              </a:rPr>
              <a:t>1) Для автоматизации работы автомобилей с автоматическим управлением, тут речь </a:t>
            </a:r>
            <a:r>
              <a:rPr lang="ru-RU" dirty="0" err="1">
                <a:latin typeface="Times New Roman" panose="02020603050405020304" pitchFamily="18" charset="0"/>
                <a:cs typeface="Times New Roman" panose="02020603050405020304" pitchFamily="18" charset="0"/>
              </a:rPr>
              <a:t>идеть</a:t>
            </a:r>
            <a:r>
              <a:rPr lang="ru-RU" dirty="0">
                <a:latin typeface="Times New Roman" panose="02020603050405020304" pitchFamily="18" charset="0"/>
                <a:cs typeface="Times New Roman" panose="02020603050405020304" pitchFamily="18" charset="0"/>
              </a:rPr>
              <a:t> о дорожных знаках, надписях на автомобилях и пр.</a:t>
            </a:r>
          </a:p>
          <a:p>
            <a:r>
              <a:rPr lang="ru-RU" dirty="0">
                <a:latin typeface="Times New Roman" panose="02020603050405020304" pitchFamily="18" charset="0"/>
                <a:cs typeface="Times New Roman" panose="02020603050405020304" pitchFamily="18" charset="0"/>
              </a:rPr>
              <a:t>2) Для перевода рукописного текста в электронный формат</a:t>
            </a:r>
          </a:p>
          <a:p>
            <a:r>
              <a:rPr lang="ru-RU" dirty="0">
                <a:latin typeface="Times New Roman" panose="02020603050405020304" pitchFamily="18" charset="0"/>
                <a:cs typeface="Times New Roman" panose="02020603050405020304" pitchFamily="18" charset="0"/>
              </a:rPr>
              <a:t>3) Для верификации личности и других данных</a:t>
            </a:r>
          </a:p>
        </p:txBody>
      </p:sp>
    </p:spTree>
    <p:extLst>
      <p:ext uri="{BB962C8B-B14F-4D97-AF65-F5344CB8AC3E}">
        <p14:creationId xmlns:p14="http://schemas.microsoft.com/office/powerpoint/2010/main" val="5082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D7BE6651-1DFE-8548-9240-0EBF93332689}"/>
              </a:ext>
            </a:extLst>
          </p:cNvPr>
          <p:cNvSpPr>
            <a:spLocks noGrp="1"/>
          </p:cNvSpPr>
          <p:nvPr>
            <p:ph type="title"/>
          </p:nvPr>
        </p:nvSpPr>
        <p:spPr>
          <a:xfrm>
            <a:off x="680321" y="753228"/>
            <a:ext cx="4136123" cy="1080938"/>
          </a:xfrm>
        </p:spPr>
        <p:txBody>
          <a:bodyPr>
            <a:normAutofit/>
          </a:bodyPr>
          <a:lstStyle/>
          <a:p>
            <a:r>
              <a:rPr lang="en-US" sz="2400" dirty="0" err="1"/>
              <a:t>MLkit</a:t>
            </a:r>
            <a:r>
              <a:rPr lang="en-US" sz="2400" dirty="0"/>
              <a:t> </a:t>
            </a:r>
            <a:r>
              <a:rPr lang="ru-RU" sz="2400" dirty="0"/>
              <a:t>от </a:t>
            </a:r>
            <a:r>
              <a:rPr lang="en-US" sz="2400" dirty="0"/>
              <a:t>Google</a:t>
            </a:r>
            <a:endParaRPr lang="ru-RU" sz="2400" dirty="0"/>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Объект 2">
            <a:extLst>
              <a:ext uri="{FF2B5EF4-FFF2-40B4-BE49-F238E27FC236}">
                <a16:creationId xmlns:a16="http://schemas.microsoft.com/office/drawing/2014/main" id="{51139142-3F79-6749-8F66-F893BF9CF7E0}"/>
              </a:ext>
            </a:extLst>
          </p:cNvPr>
          <p:cNvSpPr>
            <a:spLocks noGrp="1"/>
          </p:cNvSpPr>
          <p:nvPr>
            <p:ph idx="1"/>
          </p:nvPr>
        </p:nvSpPr>
        <p:spPr>
          <a:xfrm>
            <a:off x="680321" y="2336873"/>
            <a:ext cx="3656289" cy="3599316"/>
          </a:xfrm>
        </p:spPr>
        <p:txBody>
          <a:bodyPr>
            <a:normAutofit/>
          </a:bodyPr>
          <a:lstStyle/>
          <a:p>
            <a:r>
              <a:rPr lang="ru-RU" sz="1400" dirty="0"/>
              <a:t>Главным недостатком этого метода является поддержка только латинских символов </a:t>
            </a:r>
          </a:p>
        </p:txBody>
      </p:sp>
      <p:pic>
        <p:nvPicPr>
          <p:cNvPr id="5" name="Рисунок 4">
            <a:extLst>
              <a:ext uri="{FF2B5EF4-FFF2-40B4-BE49-F238E27FC236}">
                <a16:creationId xmlns:a16="http://schemas.microsoft.com/office/drawing/2014/main" id="{12189107-2828-F741-A468-2DEE9A8DC63A}"/>
              </a:ext>
            </a:extLst>
          </p:cNvPr>
          <p:cNvPicPr>
            <a:picLocks noChangeAspect="1"/>
          </p:cNvPicPr>
          <p:nvPr/>
        </p:nvPicPr>
        <p:blipFill>
          <a:blip r:embed="rId4"/>
          <a:stretch>
            <a:fillRect/>
          </a:stretch>
        </p:blipFill>
        <p:spPr>
          <a:xfrm>
            <a:off x="5420030" y="640080"/>
            <a:ext cx="5981598"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71696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EA5D27-CE9C-9A41-A43E-104B8893DF45}"/>
              </a:ext>
            </a:extLst>
          </p:cNvPr>
          <p:cNvSpPr>
            <a:spLocks noGrp="1"/>
          </p:cNvSpPr>
          <p:nvPr>
            <p:ph type="title"/>
          </p:nvPr>
        </p:nvSpPr>
        <p:spPr/>
        <p:txBody>
          <a:bodyPr/>
          <a:lstStyle/>
          <a:p>
            <a:r>
              <a:rPr lang="ru-RU" dirty="0"/>
              <a:t>Готовые рыночные решения</a:t>
            </a:r>
          </a:p>
        </p:txBody>
      </p:sp>
      <p:sp>
        <p:nvSpPr>
          <p:cNvPr id="3" name="Объект 2">
            <a:extLst>
              <a:ext uri="{FF2B5EF4-FFF2-40B4-BE49-F238E27FC236}">
                <a16:creationId xmlns:a16="http://schemas.microsoft.com/office/drawing/2014/main" id="{BEB89803-045A-3444-93E2-32F54F9CF613}"/>
              </a:ext>
            </a:extLst>
          </p:cNvPr>
          <p:cNvSpPr>
            <a:spLocks noGrp="1"/>
          </p:cNvSpPr>
          <p:nvPr>
            <p:ph idx="1"/>
          </p:nvPr>
        </p:nvSpPr>
        <p:spPr/>
        <p:txBody>
          <a:bodyPr/>
          <a:lstStyle/>
          <a:p>
            <a:r>
              <a:rPr lang="en-US" dirty="0"/>
              <a:t>FineReader(</a:t>
            </a:r>
            <a:r>
              <a:rPr lang="ru-RU" dirty="0"/>
              <a:t>От </a:t>
            </a:r>
            <a:r>
              <a:rPr lang="en-US" dirty="0"/>
              <a:t>Abby)</a:t>
            </a:r>
          </a:p>
          <a:p>
            <a:r>
              <a:rPr lang="ru-RU" dirty="0"/>
              <a:t>Множество онлайн конвертеров</a:t>
            </a:r>
          </a:p>
        </p:txBody>
      </p:sp>
    </p:spTree>
    <p:extLst>
      <p:ext uri="{BB962C8B-B14F-4D97-AF65-F5344CB8AC3E}">
        <p14:creationId xmlns:p14="http://schemas.microsoft.com/office/powerpoint/2010/main" val="2059996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A3F5C5-0019-1545-BD16-45B9E9BF1380}"/>
              </a:ext>
            </a:extLst>
          </p:cNvPr>
          <p:cNvSpPr>
            <a:spLocks noGrp="1"/>
          </p:cNvSpPr>
          <p:nvPr>
            <p:ph type="title"/>
          </p:nvPr>
        </p:nvSpPr>
        <p:spPr/>
        <p:txBody>
          <a:bodyPr/>
          <a:lstStyle/>
          <a:p>
            <a:r>
              <a:rPr lang="ru-RU" dirty="0"/>
              <a:t>Источники</a:t>
            </a:r>
          </a:p>
        </p:txBody>
      </p:sp>
      <p:sp>
        <p:nvSpPr>
          <p:cNvPr id="3" name="Объект 2">
            <a:extLst>
              <a:ext uri="{FF2B5EF4-FFF2-40B4-BE49-F238E27FC236}">
                <a16:creationId xmlns:a16="http://schemas.microsoft.com/office/drawing/2014/main" id="{13433565-4F81-7C48-8576-70D1AA4C9DA5}"/>
              </a:ext>
            </a:extLst>
          </p:cNvPr>
          <p:cNvSpPr>
            <a:spLocks noGrp="1"/>
          </p:cNvSpPr>
          <p:nvPr>
            <p:ph idx="1"/>
          </p:nvPr>
        </p:nvSpPr>
        <p:spPr/>
        <p:txBody>
          <a:bodyPr/>
          <a:lstStyle/>
          <a:p>
            <a:r>
              <a:rPr lang="en" dirty="0">
                <a:hlinkClick r:id="rId2"/>
              </a:rPr>
              <a:t>https://vc.ru/services/70836-pochemu-ii-slozhno-raspoznat-tekst-na-foto-i-kak-emu-v-etom-pomoch-poshagovaya-instrukciya</a:t>
            </a:r>
            <a:endParaRPr lang="en" dirty="0"/>
          </a:p>
          <a:p>
            <a:r>
              <a:rPr lang="en" dirty="0">
                <a:hlinkClick r:id="rId3"/>
              </a:rPr>
              <a:t>https://neuronus.com/stat/1304-kak-obnaruzhit-i-raspoznat-tekst-s-kartinki.html</a:t>
            </a:r>
            <a:endParaRPr lang="en" dirty="0"/>
          </a:p>
          <a:p>
            <a:endParaRPr lang="ru-RU" dirty="0"/>
          </a:p>
        </p:txBody>
      </p:sp>
    </p:spTree>
    <p:extLst>
      <p:ext uri="{BB962C8B-B14F-4D97-AF65-F5344CB8AC3E}">
        <p14:creationId xmlns:p14="http://schemas.microsoft.com/office/powerpoint/2010/main" val="306777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 name="Picture 10">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 name="Rectangle 12">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87C031CB-DEB3-405F-9996-5322C24A6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2031F0E-C3FA-4DAF-BD13-4AC665CFF0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BE685C68-BF28-4330-A4FE-33ABD8851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5349629"/>
            <a:ext cx="11525954" cy="275942"/>
          </a:xfrm>
          <a:prstGeom prst="rect">
            <a:avLst/>
          </a:prstGeom>
        </p:spPr>
      </p:pic>
      <p:sp>
        <p:nvSpPr>
          <p:cNvPr id="23" name="Rectangle 22">
            <a:extLst>
              <a:ext uri="{FF2B5EF4-FFF2-40B4-BE49-F238E27FC236}">
                <a16:creationId xmlns:a16="http://schemas.microsoft.com/office/drawing/2014/main" id="{273350E1-40B5-47D9-8DDD-3C2A17B4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1525954" cy="5379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Заголовок 1">
            <a:extLst>
              <a:ext uri="{FF2B5EF4-FFF2-40B4-BE49-F238E27FC236}">
                <a16:creationId xmlns:a16="http://schemas.microsoft.com/office/drawing/2014/main" id="{63836BF8-277C-464C-BB4C-FA43246284E2}"/>
              </a:ext>
            </a:extLst>
          </p:cNvPr>
          <p:cNvSpPr>
            <a:spLocks noGrp="1"/>
          </p:cNvSpPr>
          <p:nvPr>
            <p:ph type="title"/>
          </p:nvPr>
        </p:nvSpPr>
        <p:spPr>
          <a:xfrm>
            <a:off x="4063113" y="1997765"/>
            <a:ext cx="5872891" cy="2696635"/>
          </a:xfrm>
        </p:spPr>
        <p:txBody>
          <a:bodyPr vert="horz" lIns="91440" tIns="45720" rIns="91440" bIns="45720" rtlCol="0" anchor="b">
            <a:normAutofit/>
          </a:bodyPr>
          <a:lstStyle/>
          <a:p>
            <a:pPr algn="r"/>
            <a:r>
              <a:rPr lang="en-US" sz="6000" dirty="0" err="1">
                <a:solidFill>
                  <a:srgbClr val="FFFFFF"/>
                </a:solidFill>
                <a:latin typeface="Times New Roman" panose="02020603050405020304" pitchFamily="18" charset="0"/>
                <a:cs typeface="Times New Roman" panose="02020603050405020304" pitchFamily="18" charset="0"/>
              </a:rPr>
              <a:t>Далее</a:t>
            </a:r>
            <a:r>
              <a:rPr lang="en-US" sz="6000" dirty="0">
                <a:solidFill>
                  <a:srgbClr val="FFFFFF"/>
                </a:solidFill>
                <a:latin typeface="Times New Roman" panose="02020603050405020304" pitchFamily="18" charset="0"/>
                <a:cs typeface="Times New Roman" panose="02020603050405020304" pitchFamily="18" charset="0"/>
              </a:rPr>
              <a:t> </a:t>
            </a:r>
            <a:r>
              <a:rPr lang="en-US" sz="6000" dirty="0" err="1">
                <a:solidFill>
                  <a:srgbClr val="FFFFFF"/>
                </a:solidFill>
                <a:latin typeface="Times New Roman" panose="02020603050405020304" pitchFamily="18" charset="0"/>
                <a:cs typeface="Times New Roman" panose="02020603050405020304" pitchFamily="18" charset="0"/>
              </a:rPr>
              <a:t>немного</a:t>
            </a:r>
            <a:r>
              <a:rPr lang="en-US" sz="6000" dirty="0">
                <a:solidFill>
                  <a:srgbClr val="FFFFFF"/>
                </a:solidFill>
                <a:latin typeface="Times New Roman" panose="02020603050405020304" pitchFamily="18" charset="0"/>
                <a:cs typeface="Times New Roman" panose="02020603050405020304" pitchFamily="18" charset="0"/>
              </a:rPr>
              <a:t> </a:t>
            </a:r>
            <a:r>
              <a:rPr lang="en-US" sz="6000" dirty="0" err="1">
                <a:solidFill>
                  <a:srgbClr val="FFFFFF"/>
                </a:solidFill>
                <a:latin typeface="Times New Roman" panose="02020603050405020304" pitchFamily="18" charset="0"/>
                <a:cs typeface="Times New Roman" panose="02020603050405020304" pitchFamily="18" charset="0"/>
              </a:rPr>
              <a:t>поговорим</a:t>
            </a:r>
            <a:r>
              <a:rPr lang="en-US" sz="6000" dirty="0">
                <a:solidFill>
                  <a:srgbClr val="FFFFFF"/>
                </a:solidFill>
                <a:latin typeface="Times New Roman" panose="02020603050405020304" pitchFamily="18" charset="0"/>
                <a:cs typeface="Times New Roman" panose="02020603050405020304" pitchFamily="18" charset="0"/>
              </a:rPr>
              <a:t> </a:t>
            </a:r>
            <a:r>
              <a:rPr lang="en-US" sz="6000" dirty="0" err="1">
                <a:solidFill>
                  <a:srgbClr val="FFFFFF"/>
                </a:solidFill>
                <a:latin typeface="Times New Roman" panose="02020603050405020304" pitchFamily="18" charset="0"/>
                <a:cs typeface="Times New Roman" panose="02020603050405020304" pitchFamily="18" charset="0"/>
              </a:rPr>
              <a:t>о</a:t>
            </a:r>
            <a:r>
              <a:rPr lang="en-US" sz="6000" dirty="0">
                <a:solidFill>
                  <a:srgbClr val="FFFFFF"/>
                </a:solidFill>
                <a:latin typeface="Times New Roman" panose="02020603050405020304" pitchFamily="18" charset="0"/>
                <a:cs typeface="Times New Roman" panose="02020603050405020304" pitchFamily="18" charset="0"/>
              </a:rPr>
              <a:t> </a:t>
            </a:r>
            <a:r>
              <a:rPr lang="en-US" sz="6000" dirty="0" err="1">
                <a:solidFill>
                  <a:srgbClr val="FFFFFF"/>
                </a:solidFill>
                <a:latin typeface="Times New Roman" panose="02020603050405020304" pitchFamily="18" charset="0"/>
                <a:cs typeface="Times New Roman" panose="02020603050405020304" pitchFamily="18" charset="0"/>
              </a:rPr>
              <a:t>документах</a:t>
            </a:r>
            <a:endParaRPr lang="en-US" sz="6000" dirty="0">
              <a:solidFill>
                <a:srgbClr val="FFFFFF"/>
              </a:solidFill>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A1500D0A-0DCA-4E06-8B25-618E6299C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4686838"/>
            <a:ext cx="1602997" cy="144270"/>
          </a:xfrm>
          <a:prstGeom prst="rect">
            <a:avLst/>
          </a:prstGeom>
        </p:spPr>
      </p:pic>
      <p:sp>
        <p:nvSpPr>
          <p:cNvPr id="27" name="Rectangle 26">
            <a:extLst>
              <a:ext uri="{FF2B5EF4-FFF2-40B4-BE49-F238E27FC236}">
                <a16:creationId xmlns:a16="http://schemas.microsoft.com/office/drawing/2014/main" id="{108AC4DC-69B5-4DD1-84BC-850C5A286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3034068"/>
            <a:ext cx="160299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873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2B35C5-1638-CF49-B4C3-A6E3A5E23A26}"/>
              </a:ext>
            </a:extLst>
          </p:cNvPr>
          <p:cNvSpPr>
            <a:spLocks noGrp="1"/>
          </p:cNvSpPr>
          <p:nvPr>
            <p:ph type="title"/>
          </p:nvPr>
        </p:nvSpPr>
        <p:spPr/>
        <p:txBody>
          <a:bodyPr/>
          <a:lstStyle/>
          <a:p>
            <a:r>
              <a:rPr lang="ru-RU" dirty="0">
                <a:latin typeface="Times New Roman" panose="02020603050405020304" pitchFamily="18" charset="0"/>
                <a:cs typeface="Times New Roman" panose="02020603050405020304" pitchFamily="18" charset="0"/>
              </a:rPr>
              <a:t>Так уже и так все готово и вовсю используется! Не?</a:t>
            </a:r>
          </a:p>
        </p:txBody>
      </p:sp>
      <p:sp>
        <p:nvSpPr>
          <p:cNvPr id="3" name="Объект 2">
            <a:extLst>
              <a:ext uri="{FF2B5EF4-FFF2-40B4-BE49-F238E27FC236}">
                <a16:creationId xmlns:a16="http://schemas.microsoft.com/office/drawing/2014/main" id="{6041BDD9-E1A8-2841-830D-B1C89BE72C4D}"/>
              </a:ext>
            </a:extLst>
          </p:cNvPr>
          <p:cNvSpPr>
            <a:spLocks noGrp="1"/>
          </p:cNvSpPr>
          <p:nvPr>
            <p:ph idx="1"/>
          </p:nvPr>
        </p:nvSpPr>
        <p:spPr/>
        <p:txBody>
          <a:bodyPr/>
          <a:lstStyle/>
          <a:p>
            <a:r>
              <a:rPr lang="ru-RU" dirty="0"/>
              <a:t>Технологией распознавания документов сегодня уже никого не удивить. Мы за две минуты регистрируемся в </a:t>
            </a:r>
            <a:r>
              <a:rPr lang="ru-RU" dirty="0" err="1"/>
              <a:t>каршеринге</a:t>
            </a:r>
            <a:r>
              <a:rPr lang="ru-RU" dirty="0"/>
              <a:t> — для этого достаточно отправить фотографию паспорта и </a:t>
            </a:r>
            <a:r>
              <a:rPr lang="ru-RU" dirty="0" err="1"/>
              <a:t>селфи</a:t>
            </a:r>
            <a:r>
              <a:rPr lang="ru-RU" dirty="0"/>
              <a:t>, а также берём кредиты, не выходя из дома.</a:t>
            </a:r>
          </a:p>
        </p:txBody>
      </p:sp>
    </p:spTree>
    <p:extLst>
      <p:ext uri="{BB962C8B-B14F-4D97-AF65-F5344CB8AC3E}">
        <p14:creationId xmlns:p14="http://schemas.microsoft.com/office/powerpoint/2010/main" val="125647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21AF7B-10A9-8440-A79B-C7D31A993868}"/>
              </a:ext>
            </a:extLst>
          </p:cNvPr>
          <p:cNvSpPr>
            <a:spLocks noGrp="1"/>
          </p:cNvSpPr>
          <p:nvPr>
            <p:ph type="title"/>
          </p:nvPr>
        </p:nvSpPr>
        <p:spPr/>
        <p:txBody>
          <a:bodyPr/>
          <a:lstStyle/>
          <a:p>
            <a:r>
              <a:rPr lang="ru-RU" dirty="0">
                <a:latin typeface="Times New Roman" panose="02020603050405020304" pitchFamily="18" charset="0"/>
                <a:cs typeface="Times New Roman" panose="02020603050405020304" pitchFamily="18" charset="0"/>
              </a:rPr>
              <a:t>Несмотря на прогресс, мы по-прежнему вводим данные руками</a:t>
            </a:r>
          </a:p>
        </p:txBody>
      </p:sp>
      <p:sp>
        <p:nvSpPr>
          <p:cNvPr id="3" name="Объект 2">
            <a:extLst>
              <a:ext uri="{FF2B5EF4-FFF2-40B4-BE49-F238E27FC236}">
                <a16:creationId xmlns:a16="http://schemas.microsoft.com/office/drawing/2014/main" id="{69813BB3-E6E7-0547-90AD-BA56C62C6B61}"/>
              </a:ext>
            </a:extLst>
          </p:cNvPr>
          <p:cNvSpPr>
            <a:spLocks noGrp="1"/>
          </p:cNvSpPr>
          <p:nvPr>
            <p:ph idx="1"/>
          </p:nvPr>
        </p:nvSpPr>
        <p:spPr/>
        <p:txBody>
          <a:bodyPr/>
          <a:lstStyle/>
          <a:p>
            <a:pPr fontAlgn="base"/>
            <a:r>
              <a:rPr lang="ru-RU" dirty="0">
                <a:latin typeface="Times New Roman" panose="02020603050405020304" pitchFamily="18" charset="0"/>
                <a:cs typeface="Times New Roman" panose="02020603050405020304" pitchFamily="18" charset="0"/>
              </a:rPr>
              <a:t>Дело в том, что распознать текст на фотографии сложно. Низкое качество съедает отдельные слова, а из-за того, что мы фотографируем документ под углом, появляются перспективные искажения, с которыми алгоритму не справиться.</a:t>
            </a:r>
          </a:p>
          <a:p>
            <a:pPr fontAlgn="base"/>
            <a:r>
              <a:rPr lang="ru-RU" dirty="0">
                <a:latin typeface="Times New Roman" panose="02020603050405020304" pitchFamily="18" charset="0"/>
                <a:cs typeface="Times New Roman" panose="02020603050405020304" pitchFamily="18" charset="0"/>
              </a:rPr>
              <a:t>Также на результат влияет нестандартный фон (например, вместо белой стены — бабушкин ковер), в таком случае алгоритм не может определить границы документа.</a:t>
            </a:r>
          </a:p>
          <a:p>
            <a:endParaRPr lang="ru-RU" dirty="0"/>
          </a:p>
        </p:txBody>
      </p:sp>
    </p:spTree>
    <p:extLst>
      <p:ext uri="{BB962C8B-B14F-4D97-AF65-F5344CB8AC3E}">
        <p14:creationId xmlns:p14="http://schemas.microsoft.com/office/powerpoint/2010/main" val="2122765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36468DD9-6C0E-4C4F-936A-6FD47D21418D}"/>
              </a:ext>
            </a:extLst>
          </p:cNvPr>
          <p:cNvSpPr>
            <a:spLocks noGrp="1"/>
          </p:cNvSpPr>
          <p:nvPr>
            <p:ph type="title"/>
          </p:nvPr>
        </p:nvSpPr>
        <p:spPr>
          <a:xfrm>
            <a:off x="680321" y="753228"/>
            <a:ext cx="4136123" cy="1080938"/>
          </a:xfrm>
        </p:spPr>
        <p:txBody>
          <a:bodyPr>
            <a:normAutofit/>
          </a:bodyPr>
          <a:lstStyle/>
          <a:p>
            <a:r>
              <a:rPr lang="ru-RU" sz="2400" dirty="0">
                <a:latin typeface="Times New Roman" panose="02020603050405020304" pitchFamily="18" charset="0"/>
                <a:cs typeface="Times New Roman" panose="02020603050405020304" pitchFamily="18" charset="0"/>
              </a:rPr>
              <a:t>Пример</a:t>
            </a:r>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Объект 2">
            <a:extLst>
              <a:ext uri="{FF2B5EF4-FFF2-40B4-BE49-F238E27FC236}">
                <a16:creationId xmlns:a16="http://schemas.microsoft.com/office/drawing/2014/main" id="{72C1C904-1196-7F42-9DA4-B1B3401602DF}"/>
              </a:ext>
            </a:extLst>
          </p:cNvPr>
          <p:cNvSpPr>
            <a:spLocks noGrp="1"/>
          </p:cNvSpPr>
          <p:nvPr>
            <p:ph idx="1"/>
          </p:nvPr>
        </p:nvSpPr>
        <p:spPr>
          <a:xfrm>
            <a:off x="680321" y="2336873"/>
            <a:ext cx="3656289" cy="3599316"/>
          </a:xfrm>
        </p:spPr>
        <p:txBody>
          <a:bodyPr>
            <a:normAutofit/>
          </a:bodyPr>
          <a:lstStyle/>
          <a:p>
            <a:pPr fontAlgn="base"/>
            <a:r>
              <a:rPr lang="ru-RU" sz="2000" dirty="0">
                <a:latin typeface="Times New Roman" panose="02020603050405020304" pitchFamily="18" charset="0"/>
                <a:cs typeface="Times New Roman" panose="02020603050405020304" pitchFamily="18" charset="0"/>
              </a:rPr>
              <a:t>Для сравнения возьмём сканер: он выдаёт текст на чистом белом фоне, где видны все поля и нет искажений. Отсканированные документы похожи друг на друга, поэтому достаточно сотни примеров, чтобы обучить </a:t>
            </a:r>
            <a:r>
              <a:rPr lang="ru-RU" sz="2000" dirty="0" err="1">
                <a:latin typeface="Times New Roman" panose="02020603050405020304" pitchFamily="18" charset="0"/>
                <a:cs typeface="Times New Roman" panose="02020603050405020304" pitchFamily="18" charset="0"/>
              </a:rPr>
              <a:t>нейросеть</a:t>
            </a:r>
            <a:r>
              <a:rPr lang="ru-RU" sz="2000" dirty="0">
                <a:latin typeface="Times New Roman" panose="02020603050405020304" pitchFamily="18" charset="0"/>
                <a:cs typeface="Times New Roman" panose="02020603050405020304" pitchFamily="18" charset="0"/>
              </a:rPr>
              <a:t>.</a:t>
            </a:r>
          </a:p>
        </p:txBody>
      </p:sp>
      <p:pic>
        <p:nvPicPr>
          <p:cNvPr id="5" name="Рисунок 4">
            <a:extLst>
              <a:ext uri="{FF2B5EF4-FFF2-40B4-BE49-F238E27FC236}">
                <a16:creationId xmlns:a16="http://schemas.microsoft.com/office/drawing/2014/main" id="{73662486-4943-654A-BC42-1BB934C8A0CB}"/>
              </a:ext>
            </a:extLst>
          </p:cNvPr>
          <p:cNvPicPr>
            <a:picLocks noChangeAspect="1"/>
          </p:cNvPicPr>
          <p:nvPr/>
        </p:nvPicPr>
        <p:blipFill>
          <a:blip r:embed="rId4"/>
          <a:stretch>
            <a:fillRect/>
          </a:stretch>
        </p:blipFill>
        <p:spPr>
          <a:xfrm>
            <a:off x="5276090" y="1585036"/>
            <a:ext cx="6269479" cy="368792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4504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E2CD23-62A1-A842-9631-C93C10429342}"/>
              </a:ext>
            </a:extLst>
          </p:cNvPr>
          <p:cNvSpPr>
            <a:spLocks noGrp="1"/>
          </p:cNvSpPr>
          <p:nvPr>
            <p:ph type="title"/>
          </p:nvPr>
        </p:nvSpPr>
        <p:spPr/>
        <p:txBody>
          <a:bodyPr/>
          <a:lstStyle/>
          <a:p>
            <a:r>
              <a:rPr lang="ru-RU" dirty="0">
                <a:latin typeface="Times New Roman" panose="02020603050405020304" pitchFamily="18" charset="0"/>
                <a:cs typeface="Times New Roman" panose="02020603050405020304" pitchFamily="18" charset="0"/>
              </a:rPr>
              <a:t>Как повысить точность распознавания на фото?</a:t>
            </a:r>
          </a:p>
        </p:txBody>
      </p:sp>
      <p:sp>
        <p:nvSpPr>
          <p:cNvPr id="3" name="Объект 2">
            <a:extLst>
              <a:ext uri="{FF2B5EF4-FFF2-40B4-BE49-F238E27FC236}">
                <a16:creationId xmlns:a16="http://schemas.microsoft.com/office/drawing/2014/main" id="{9DADEC10-092F-FB48-99C0-BF234D4C4093}"/>
              </a:ext>
            </a:extLst>
          </p:cNvPr>
          <p:cNvSpPr>
            <a:spLocks noGrp="1"/>
          </p:cNvSpPr>
          <p:nvPr>
            <p:ph idx="1"/>
          </p:nvPr>
        </p:nvSpPr>
        <p:spPr/>
        <p:txBody>
          <a:bodyPr/>
          <a:lstStyle/>
          <a:p>
            <a:r>
              <a:rPr lang="ru-RU" dirty="0">
                <a:latin typeface="Times New Roman" panose="02020603050405020304" pitchFamily="18" charset="0"/>
                <a:cs typeface="Times New Roman" panose="02020603050405020304" pitchFamily="18" charset="0"/>
              </a:rPr>
              <a:t>Один из вариантов решения — подготовка изображения с помощью нескольких алгоритмов сразу. Другими словами — делаем из фотографии подобие отсканированного документа, прежде чем </a:t>
            </a:r>
            <a:r>
              <a:rPr lang="ru-RU" dirty="0" err="1">
                <a:latin typeface="Times New Roman" panose="02020603050405020304" pitchFamily="18" charset="0"/>
                <a:cs typeface="Times New Roman" panose="02020603050405020304" pitchFamily="18" charset="0"/>
              </a:rPr>
              <a:t>нейросеть</a:t>
            </a:r>
            <a:r>
              <a:rPr lang="ru-RU" dirty="0">
                <a:latin typeface="Times New Roman" panose="02020603050405020304" pitchFamily="18" charset="0"/>
                <a:cs typeface="Times New Roman" panose="02020603050405020304" pitchFamily="18" charset="0"/>
              </a:rPr>
              <a:t> распознает текст.</a:t>
            </a:r>
            <a:br>
              <a:rPr lang="ru-RU" dirty="0">
                <a:latin typeface="Times New Roman" panose="02020603050405020304" pitchFamily="18" charset="0"/>
                <a:cs typeface="Times New Roman" panose="02020603050405020304" pitchFamily="18" charset="0"/>
              </a:rPr>
            </a:b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84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1" name="Rectangle 20">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4208ACEC-7495-204F-AF19-00B650540D29}"/>
              </a:ext>
            </a:extLst>
          </p:cNvPr>
          <p:cNvSpPr>
            <a:spLocks noGrp="1"/>
          </p:cNvSpPr>
          <p:nvPr>
            <p:ph type="title"/>
          </p:nvPr>
        </p:nvSpPr>
        <p:spPr>
          <a:xfrm>
            <a:off x="680321" y="753228"/>
            <a:ext cx="4136123" cy="1080938"/>
          </a:xfrm>
        </p:spPr>
        <p:txBody>
          <a:bodyPr>
            <a:normAutofit/>
          </a:bodyPr>
          <a:lstStyle/>
          <a:p>
            <a:r>
              <a:rPr lang="ru-RU" sz="2200" b="1" dirty="0">
                <a:latin typeface="Times New Roman" panose="02020603050405020304" pitchFamily="18" charset="0"/>
                <a:cs typeface="Times New Roman" panose="02020603050405020304" pitchFamily="18" charset="0"/>
              </a:rPr>
              <a:t>Реализация - выравниваем изображение</a:t>
            </a:r>
          </a:p>
        </p:txBody>
      </p:sp>
      <p:pic>
        <p:nvPicPr>
          <p:cNvPr id="25" name="Picture 24">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Объект 2">
            <a:extLst>
              <a:ext uri="{FF2B5EF4-FFF2-40B4-BE49-F238E27FC236}">
                <a16:creationId xmlns:a16="http://schemas.microsoft.com/office/drawing/2014/main" id="{0E458124-AF87-2543-B1DF-7E60A7F2B3E4}"/>
              </a:ext>
            </a:extLst>
          </p:cNvPr>
          <p:cNvSpPr>
            <a:spLocks noGrp="1"/>
          </p:cNvSpPr>
          <p:nvPr>
            <p:ph idx="1"/>
          </p:nvPr>
        </p:nvSpPr>
        <p:spPr>
          <a:xfrm>
            <a:off x="680321" y="2336873"/>
            <a:ext cx="3656289" cy="3599316"/>
          </a:xfrm>
        </p:spPr>
        <p:txBody>
          <a:bodyPr>
            <a:normAutofit/>
          </a:bodyPr>
          <a:lstStyle/>
          <a:p>
            <a:pPr marL="0" indent="0">
              <a:buNone/>
            </a:pPr>
            <a:r>
              <a:rPr lang="ru-RU" sz="1400" dirty="0"/>
              <a:t>Первый алгоритм, который вступает в игру, — выравниватель. Он находит границы документа и устраняет искажение на картинке. Даже в самом запущенном случае алгоритм исправит перспективу на фотографии, под каким бы углом её ни сняли, и найдёт края документа, если их нет в кадре.</a:t>
            </a:r>
          </a:p>
        </p:txBody>
      </p:sp>
      <p:pic>
        <p:nvPicPr>
          <p:cNvPr id="12" name="1" descr="1">
            <a:hlinkClick r:id="" action="ppaction://media"/>
            <a:hlinkHover r:id="" action="ppaction://ole?verb=0"/>
            <a:extLst>
              <a:ext uri="{FF2B5EF4-FFF2-40B4-BE49-F238E27FC236}">
                <a16:creationId xmlns:a16="http://schemas.microsoft.com/office/drawing/2014/main" id="{910ECD2A-63D2-1B4C-9041-F06B1276A95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76090" y="1665710"/>
            <a:ext cx="6269479" cy="35265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40973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34" name="Rectangle 3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a:extLst>
              <a:ext uri="{FF2B5EF4-FFF2-40B4-BE49-F238E27FC236}">
                <a16:creationId xmlns:a16="http://schemas.microsoft.com/office/drawing/2014/main" id="{4208ACEC-7495-204F-AF19-00B650540D29}"/>
              </a:ext>
            </a:extLst>
          </p:cNvPr>
          <p:cNvSpPr>
            <a:spLocks noGrp="1"/>
          </p:cNvSpPr>
          <p:nvPr>
            <p:ph type="title"/>
          </p:nvPr>
        </p:nvSpPr>
        <p:spPr>
          <a:xfrm>
            <a:off x="680321" y="753228"/>
            <a:ext cx="4136123" cy="1080938"/>
          </a:xfrm>
        </p:spPr>
        <p:txBody>
          <a:bodyPr>
            <a:normAutofit/>
          </a:bodyPr>
          <a:lstStyle/>
          <a:p>
            <a:r>
              <a:rPr lang="ru-RU" sz="2200" b="1" dirty="0">
                <a:latin typeface="Times New Roman" panose="02020603050405020304" pitchFamily="18" charset="0"/>
                <a:cs typeface="Times New Roman" panose="02020603050405020304" pitchFamily="18" charset="0"/>
              </a:rPr>
              <a:t>Реализация - обрезаем поля</a:t>
            </a:r>
          </a:p>
        </p:txBody>
      </p:sp>
      <p:pic>
        <p:nvPicPr>
          <p:cNvPr id="38" name="Picture 3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Объект 2">
            <a:extLst>
              <a:ext uri="{FF2B5EF4-FFF2-40B4-BE49-F238E27FC236}">
                <a16:creationId xmlns:a16="http://schemas.microsoft.com/office/drawing/2014/main" id="{0E458124-AF87-2543-B1DF-7E60A7F2B3E4}"/>
              </a:ext>
            </a:extLst>
          </p:cNvPr>
          <p:cNvSpPr>
            <a:spLocks noGrp="1"/>
          </p:cNvSpPr>
          <p:nvPr>
            <p:ph idx="1"/>
          </p:nvPr>
        </p:nvSpPr>
        <p:spPr>
          <a:xfrm>
            <a:off x="680321" y="2336873"/>
            <a:ext cx="3656289" cy="3599316"/>
          </a:xfrm>
        </p:spPr>
        <p:txBody>
          <a:bodyPr>
            <a:normAutofit fontScale="70000" lnSpcReduction="20000"/>
          </a:bodyPr>
          <a:lstStyle/>
          <a:p>
            <a:pPr marL="0" indent="0" fontAlgn="base">
              <a:buNone/>
            </a:pPr>
            <a:r>
              <a:rPr lang="ru-RU" dirty="0"/>
              <a:t>С углами разобрались, теперь эстафету перенимает второй алгоритм, чья задача найти поля на фото. Тут есть проблема: у каждого документа (паспорт, страховка, водительское удостоверение) своё расположение полей.</a:t>
            </a:r>
          </a:p>
          <a:p>
            <a:pPr marL="0" indent="0" fontAlgn="base">
              <a:buNone/>
            </a:pPr>
            <a:r>
              <a:rPr lang="ru-RU" dirty="0"/>
              <a:t>К тому же они могут быть смещены — это вводит алгоритм в заблуждение. Чтобы нейронная сеть не обрезала слово на середине, мы даём ей тысячи вариантов изображений, предварительно размеченных руками, — так она учится находить их на фотографиях самостоятельно.</a:t>
            </a:r>
          </a:p>
        </p:txBody>
      </p:sp>
      <p:pic>
        <p:nvPicPr>
          <p:cNvPr id="5" name="2" descr="2">
            <a:hlinkClick r:id="" action="ppaction://media"/>
            <a:hlinkHover r:id="" action="ppaction://ole?verb=0"/>
            <a:extLst>
              <a:ext uri="{FF2B5EF4-FFF2-40B4-BE49-F238E27FC236}">
                <a16:creationId xmlns:a16="http://schemas.microsoft.com/office/drawing/2014/main" id="{2E6CE74A-5B0F-ED4D-AED5-1D8F62F7F95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76090" y="1665710"/>
            <a:ext cx="6269479" cy="35265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26642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Берлин">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Берлин</Template>
  <TotalTime>187</TotalTime>
  <Words>893</Words>
  <Application>Microsoft Macintosh PowerPoint</Application>
  <PresentationFormat>Широкоэкранный</PresentationFormat>
  <Paragraphs>57</Paragraphs>
  <Slides>22</Slides>
  <Notes>0</Notes>
  <HiddenSlides>0</HiddenSlides>
  <MMClips>3</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22</vt:i4>
      </vt:variant>
    </vt:vector>
  </HeadingPairs>
  <TitlesOfParts>
    <vt:vector size="26" baseType="lpstr">
      <vt:lpstr>Arial</vt:lpstr>
      <vt:lpstr>Times New Roman</vt:lpstr>
      <vt:lpstr>Trebuchet MS</vt:lpstr>
      <vt:lpstr>Берлин</vt:lpstr>
      <vt:lpstr>Выделение и распознавание текста</vt:lpstr>
      <vt:lpstr>Кому и зачем нужно?</vt:lpstr>
      <vt:lpstr>Далее немного поговорим о документах</vt:lpstr>
      <vt:lpstr>Так уже и так все готово и вовсю используется! Не?</vt:lpstr>
      <vt:lpstr>Несмотря на прогресс, мы по-прежнему вводим данные руками</vt:lpstr>
      <vt:lpstr>Пример</vt:lpstr>
      <vt:lpstr>Как повысить точность распознавания на фото?</vt:lpstr>
      <vt:lpstr>Реализация - выравниваем изображение</vt:lpstr>
      <vt:lpstr>Реализация - обрезаем поля</vt:lpstr>
      <vt:lpstr>Реализация -распознаём текст</vt:lpstr>
      <vt:lpstr>Как определить области изображения, содержащие текст для дальнейшего его распознавания неструктурированных сценах?</vt:lpstr>
      <vt:lpstr>Зачем?</vt:lpstr>
      <vt:lpstr>Найденные мною варианты решения</vt:lpstr>
      <vt:lpstr>Удалить нетекстовые области</vt:lpstr>
      <vt:lpstr>Удалить нетекстовые области</vt:lpstr>
      <vt:lpstr>Получаем результат</vt:lpstr>
      <vt:lpstr>Готовые решения</vt:lpstr>
      <vt:lpstr>Tesseract OCR</vt:lpstr>
      <vt:lpstr>Tesseract OCR - пример</vt:lpstr>
      <vt:lpstr>MLkit от Google</vt:lpstr>
      <vt:lpstr>Готовые рыночные решения</vt:lpstr>
      <vt:lpstr>Источники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Выделение и распознавание текста</dc:title>
  <dc:creator>Долгошеев Дмитрий Романович</dc:creator>
  <cp:lastModifiedBy>Долгошеев Дмитрий Романович</cp:lastModifiedBy>
  <cp:revision>11</cp:revision>
  <dcterms:created xsi:type="dcterms:W3CDTF">2021-02-09T13:27:12Z</dcterms:created>
  <dcterms:modified xsi:type="dcterms:W3CDTF">2021-02-09T16:34:54Z</dcterms:modified>
</cp:coreProperties>
</file>